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6"/>
  </p:notesMasterIdLst>
  <p:handoutMasterIdLst>
    <p:handoutMasterId r:id="rId57"/>
  </p:handoutMasterIdLst>
  <p:sldIdLst>
    <p:sldId id="706" r:id="rId3"/>
    <p:sldId id="823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40" r:id="rId19"/>
    <p:sldId id="763" r:id="rId20"/>
    <p:sldId id="798" r:id="rId21"/>
    <p:sldId id="838" r:id="rId22"/>
    <p:sldId id="839" r:id="rId23"/>
    <p:sldId id="841" r:id="rId24"/>
    <p:sldId id="818" r:id="rId25"/>
    <p:sldId id="819" r:id="rId26"/>
    <p:sldId id="821" r:id="rId27"/>
    <p:sldId id="826" r:id="rId28"/>
    <p:sldId id="858" r:id="rId29"/>
    <p:sldId id="822" r:id="rId30"/>
    <p:sldId id="825" r:id="rId31"/>
    <p:sldId id="783" r:id="rId32"/>
    <p:sldId id="860" r:id="rId33"/>
    <p:sldId id="829" r:id="rId34"/>
    <p:sldId id="827" r:id="rId35"/>
    <p:sldId id="834" r:id="rId36"/>
    <p:sldId id="665" r:id="rId37"/>
    <p:sldId id="828" r:id="rId38"/>
    <p:sldId id="751" r:id="rId39"/>
    <p:sldId id="755" r:id="rId40"/>
    <p:sldId id="849" r:id="rId41"/>
    <p:sldId id="850" r:id="rId42"/>
    <p:sldId id="851" r:id="rId43"/>
    <p:sldId id="855" r:id="rId44"/>
    <p:sldId id="852" r:id="rId45"/>
    <p:sldId id="865" r:id="rId46"/>
    <p:sldId id="832" r:id="rId47"/>
    <p:sldId id="862" r:id="rId48"/>
    <p:sldId id="863" r:id="rId49"/>
    <p:sldId id="864" r:id="rId50"/>
    <p:sldId id="853" r:id="rId51"/>
    <p:sldId id="859" r:id="rId52"/>
    <p:sldId id="854" r:id="rId53"/>
    <p:sldId id="831" r:id="rId54"/>
    <p:sldId id="845" r:id="rId55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0" autoAdjust="0"/>
    <p:restoredTop sz="94641" autoAdjust="0"/>
  </p:normalViewPr>
  <p:slideViewPr>
    <p:cSldViewPr>
      <p:cViewPr varScale="1">
        <p:scale>
          <a:sx n="215" d="100"/>
          <a:sy n="215" d="100"/>
        </p:scale>
        <p:origin x="31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38862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Observer adopts a fixed decision threshold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for making decisions</a:t>
            </a:r>
          </a:p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13125"/>
            <a:ext cx="7543800" cy="1431925"/>
          </a:xfrm>
        </p:spPr>
        <p:txBody>
          <a:bodyPr/>
          <a:lstStyle/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=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Operating points on ROC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 is equivalent to observer simultaneously maintaining 4 ordered decision thresholds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1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2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3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4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Cumulate numbers and divide by appropriate denominator to get operating points on 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(observed) vs. analytical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6000" b="1" dirty="0"/>
              <a:t> </a:t>
            </a:r>
          </a:p>
          <a:p>
            <a:pPr marL="0" indent="0" algn="ctr">
              <a:buNone/>
            </a:pPr>
            <a:r>
              <a:rPr lang="en-US" sz="6000" b="1" dirty="0"/>
              <a:t>W = empirical AUC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Trend is to 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7772400" cy="5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79 cases, 45 diseased and rest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35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applicable only to specific observer and cases – clearly undesirable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 software: RJafroc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r>
              <a:rPr lang="en-US" dirty="0"/>
              <a:t> and 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pPr lvl="1"/>
            <a:r>
              <a:rPr lang="en-US" sz="2000" dirty="0"/>
              <a:t>Creates dataset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362200"/>
            <a:ext cx="7620000" cy="2759076"/>
          </a:xfrm>
        </p:spPr>
        <p:txBody>
          <a:bodyPr/>
          <a:lstStyle/>
          <a:p>
            <a:r>
              <a:rPr lang="en-US" sz="3200" dirty="0"/>
              <a:t>Franken1.xlsx is an Excel file containing an ROC dataset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</a:rPr>
              <a:t>ds &lt;- </a:t>
            </a:r>
            <a:r>
              <a:rPr lang="en-US" sz="2000" dirty="0" err="1">
                <a:latin typeface="Courier New" panose="02070309020205020404" pitchFamily="49" charset="0"/>
              </a:rPr>
              <a:t>DfReadDataFile</a:t>
            </a:r>
            <a:r>
              <a:rPr lang="en-US" sz="2000" dirty="0">
                <a:latin typeface="Courier New" panose="02070309020205020404" pitchFamily="49" charset="0"/>
              </a:rPr>
              <a:t>("Franken1.xlsx", </a:t>
            </a:r>
            <a:r>
              <a:rPr lang="en-US" sz="2000" dirty="0" err="1">
                <a:latin typeface="Courier New" panose="02070309020205020404" pitchFamily="49" charset="0"/>
              </a:rPr>
              <a:t>newExcelFileFormat</a:t>
            </a:r>
            <a:r>
              <a:rPr lang="en-US" sz="2000" dirty="0">
                <a:latin typeface="Courier New" panose="02070309020205020404" pitchFamily="49" charset="0"/>
              </a:rPr>
              <a:t> = TRUE)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2362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13037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Actual Truth vs. Decision (or perceived Truth)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682875"/>
            <a:ext cx="7543800" cy="2133600"/>
          </a:xfrm>
        </p:spPr>
        <p:txBody>
          <a:bodyPr/>
          <a:lstStyle/>
          <a:p>
            <a:r>
              <a:rPr lang="en-US" dirty="0"/>
              <a:t>RRRC =  random-reader random-case</a:t>
            </a:r>
          </a:p>
          <a:p>
            <a:r>
              <a:rPr lang="en-US" dirty="0"/>
              <a:t>FRRC = fixed-reader random-case</a:t>
            </a:r>
          </a:p>
          <a:p>
            <a:r>
              <a:rPr lang="en-US" dirty="0"/>
              <a:t>RRFC = random-reader fixed-case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72" y="1447800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ROC study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7681</TotalTime>
  <Words>1718</Words>
  <Application>Microsoft Macintosh PowerPoint</Application>
  <PresentationFormat>On-screen Show (4:3)</PresentationFormat>
  <Paragraphs>367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PowerPoint Presentation</vt:lpstr>
      <vt:lpstr>I will focus on the ROC paradigm</vt:lpstr>
      <vt:lpstr>Actual Truth vs. Decision (or perceived Truth)</vt:lpstr>
      <vt:lpstr>PowerPoint Presentation</vt:lpstr>
      <vt:lpstr>ROC study</vt:lpstr>
      <vt:lpstr>Events</vt:lpstr>
      <vt:lpstr>Sensitivity and Specificity</vt:lpstr>
      <vt:lpstr>Meanings</vt:lpstr>
      <vt:lpstr>Estimating TPF, FPF</vt:lpstr>
      <vt:lpstr>Decision threshold z</vt:lpstr>
      <vt:lpstr>Decision  threshold z …</vt:lpstr>
      <vt:lpstr>Decision  threshold z …</vt:lpstr>
      <vt:lpstr>ROC curve</vt:lpstr>
      <vt:lpstr>Operating points on ROC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 ROC curve</vt:lpstr>
      <vt:lpstr>Empirical (observed) vs. analytical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Getting started ...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 ...</vt:lpstr>
      <vt:lpstr>Read the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264</cp:revision>
  <dcterms:created xsi:type="dcterms:W3CDTF">2008-01-16T19:19:47Z</dcterms:created>
  <dcterms:modified xsi:type="dcterms:W3CDTF">2024-05-04T20:10:44Z</dcterms:modified>
</cp:coreProperties>
</file>